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15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89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43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81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66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38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26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49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30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8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612B2-0EF9-4522-9A60-69BE7D5EA726}" type="datetimeFigureOut">
              <a:rPr lang="fr-FR" smtClean="0"/>
              <a:t>01/06/2018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BA29-7DAB-41C4-9BB2-4BFAF0678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98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Sortie au Canal du Midi du 2Mai 2018 au 5Mai 2018 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36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1800" dirty="0"/>
              <a:t>- </a:t>
            </a:r>
            <a:r>
              <a:rPr lang="fr-FR" sz="2000" b="1" dirty="0"/>
              <a:t>Deuxième journée le 3 Mai :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   Après le petit-déjeuner pris en commun , départ du camping à pied sans le beau temps de la veille en direction du barrage de St Ferréol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140458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véritable prouesse technique de 67 hectares encadré de collines boisées et aménagé pour le tourisme. Nous contournons le lac et poursuivons jusqu'à Revel,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7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7"/>
          </a:xfrm>
        </p:spPr>
      </p:pic>
    </p:spTree>
    <p:extLst>
      <p:ext uri="{BB962C8B-B14F-4D97-AF65-F5344CB8AC3E}">
        <p14:creationId xmlns:p14="http://schemas.microsoft.com/office/powerpoint/2010/main" val="163534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ancienne bastide avec sa place centrale où se dresse une splendide halle au toit de tuiles , à la charpente magnifique et au beffroi octogonal.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7"/>
          </a:xfrm>
        </p:spPr>
      </p:pic>
    </p:spTree>
    <p:extLst>
      <p:ext uri="{BB962C8B-B14F-4D97-AF65-F5344CB8AC3E}">
        <p14:creationId xmlns:p14="http://schemas.microsoft.com/office/powerpoint/2010/main" val="215443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Chacun a un grand moment pour découvrir la ville avant le pique-nique que certains prennent sous la halle tandis que d'autres s'échelonnent le long de la rue qui mène au car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59" y="2215836"/>
            <a:ext cx="4465449" cy="3685032"/>
          </a:xfrm>
        </p:spPr>
      </p:pic>
      <p:pic>
        <p:nvPicPr>
          <p:cNvPr id="11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2" y="1825625"/>
            <a:ext cx="4875415" cy="4351338"/>
          </a:xfrm>
        </p:spPr>
      </p:pic>
    </p:spTree>
    <p:extLst>
      <p:ext uri="{BB962C8B-B14F-4D97-AF65-F5344CB8AC3E}">
        <p14:creationId xmlns:p14="http://schemas.microsoft.com/office/powerpoint/2010/main" val="3728231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L'après-midi le car nous conduit à </a:t>
            </a:r>
            <a:r>
              <a:rPr lang="fr-FR" sz="2000" dirty="0" err="1"/>
              <a:t>Sorèze</a:t>
            </a:r>
            <a:r>
              <a:rPr lang="fr-FR" sz="2000" dirty="0"/>
              <a:t> 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9260" y="2302273"/>
            <a:ext cx="4487864" cy="3264693"/>
          </a:xfrm>
        </p:spPr>
      </p:pic>
      <p:pic>
        <p:nvPicPr>
          <p:cNvPr id="16" name="Espace réservé du contenu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1496" y="2044505"/>
            <a:ext cx="4569204" cy="3698890"/>
          </a:xfrm>
        </p:spPr>
      </p:pic>
    </p:spTree>
    <p:extLst>
      <p:ext uri="{BB962C8B-B14F-4D97-AF65-F5344CB8AC3E}">
        <p14:creationId xmlns:p14="http://schemas.microsoft.com/office/powerpoint/2010/main" val="420242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uns grimpent jusqu'au Belvédère qui surplombe la ville et la </a:t>
            </a:r>
            <a:r>
              <a:rPr lang="fr-FR" sz="2000" dirty="0" smtClean="0"/>
              <a:t>plaine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  <p:pic>
        <p:nvPicPr>
          <p:cNvPr id="8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9384"/>
            <a:ext cx="5181600" cy="4247579"/>
          </a:xfrm>
        </p:spPr>
      </p:pic>
    </p:spTree>
    <p:extLst>
      <p:ext uri="{BB962C8B-B14F-4D97-AF65-F5344CB8AC3E}">
        <p14:creationId xmlns:p14="http://schemas.microsoft.com/office/powerpoint/2010/main" val="48531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et après avoir longé les clôtures de l'ancien site minier datant du Moyen-Age 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25625"/>
            <a:ext cx="5123688" cy="4351338"/>
          </a:xfrm>
        </p:spPr>
      </p:pic>
    </p:spTree>
    <p:extLst>
      <p:ext uri="{BB962C8B-B14F-4D97-AF65-F5344CB8AC3E}">
        <p14:creationId xmlns:p14="http://schemas.microsoft.com/office/powerpoint/2010/main" val="107008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poursuivent jusqu'à l'Oppidum gallo-romain  de </a:t>
            </a:r>
            <a:r>
              <a:rPr lang="fr-FR" sz="2000" dirty="0" err="1"/>
              <a:t>Berniquaut</a:t>
            </a:r>
            <a:r>
              <a:rPr lang="fr-FR" sz="2000" dirty="0"/>
              <a:t> dont restent encore des traces de murailles , et profitent d'une vue à 180 degrés sur la plaine environnante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5625"/>
            <a:ext cx="4876800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84833"/>
            <a:ext cx="4876800" cy="4092130"/>
          </a:xfrm>
        </p:spPr>
      </p:pic>
    </p:spTree>
    <p:extLst>
      <p:ext uri="{BB962C8B-B14F-4D97-AF65-F5344CB8AC3E}">
        <p14:creationId xmlns:p14="http://schemas.microsoft.com/office/powerpoint/2010/main" val="33151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Pendant ce temps  ceux qui sont restés à </a:t>
            </a:r>
            <a:r>
              <a:rPr lang="fr-FR" sz="2000" dirty="0" err="1"/>
              <a:t>Sorèze</a:t>
            </a:r>
            <a:r>
              <a:rPr lang="fr-FR" sz="2000" dirty="0"/>
              <a:t> visitent la ville et ses monuments , notamment l'ancienne Abbaye-Ecole et son musée de magnifiques  tapisseries  . 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4008620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 soir , surprise de trouver du feu dans la salle de restaurant qu' un apéritif va encore réchauffer avant le repas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9967"/>
            <a:ext cx="5181600" cy="4146996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9967"/>
            <a:ext cx="5181600" cy="4146995"/>
          </a:xfrm>
        </p:spPr>
      </p:pic>
    </p:spTree>
    <p:extLst>
      <p:ext uri="{BB962C8B-B14F-4D97-AF65-F5344CB8AC3E}">
        <p14:creationId xmlns:p14="http://schemas.microsoft.com/office/powerpoint/2010/main" val="375165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2200" b="1" dirty="0"/>
              <a:t>Première journée le 3 Mai :</a:t>
            </a:r>
            <a:br>
              <a:rPr lang="fr-FR" sz="2200" b="1" dirty="0"/>
            </a:br>
            <a:r>
              <a:rPr lang="fr-FR" dirty="0"/>
              <a:t>   </a:t>
            </a:r>
            <a:r>
              <a:rPr lang="fr-FR" sz="2000" dirty="0"/>
              <a:t>Le car a quitté Meilhan-sur-Garonne à sept heures avec 47 « </a:t>
            </a:r>
            <a:r>
              <a:rPr lang="fr-FR" sz="2000" dirty="0" err="1"/>
              <a:t>Baladurs</a:t>
            </a:r>
            <a:r>
              <a:rPr lang="fr-FR" sz="2000" dirty="0"/>
              <a:t> » et « </a:t>
            </a:r>
            <a:r>
              <a:rPr lang="fr-FR" sz="2000" dirty="0" err="1"/>
              <a:t>Baladoux</a:t>
            </a:r>
            <a:r>
              <a:rPr lang="fr-FR" sz="2000" dirty="0"/>
              <a:t> » , en      direction du Canal du Midi œuvre de Pierre Paul Riquet classée au Patrimoine Mondial de L'Unesco., L'architecte de Louis XIV mourra avant l'achèvement de la construction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1076" y="2061202"/>
            <a:ext cx="4352925" cy="3881770"/>
          </a:xfrm>
        </p:spPr>
      </p:pic>
    </p:spTree>
    <p:extLst>
      <p:ext uri="{BB962C8B-B14F-4D97-AF65-F5344CB8AC3E}">
        <p14:creationId xmlns:p14="http://schemas.microsoft.com/office/powerpoint/2010/main" val="2499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b="1" dirty="0"/>
              <a:t>Troisième journée le 4 Mai :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La journée va être consacrée à la Rigole de la Montage . Après une trajet de plus d'une heure  nous  traversons le village de Saissac avec la vue sur son magnifique château .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666424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 smtClean="0"/>
              <a:t>Un </a:t>
            </a:r>
            <a:r>
              <a:rPr lang="fr-FR" sz="2000" dirty="0"/>
              <a:t>groupe part de Lacombe pour le </a:t>
            </a:r>
            <a:r>
              <a:rPr lang="fr-FR" sz="2000" dirty="0" err="1"/>
              <a:t>Lampiot</a:t>
            </a:r>
            <a:r>
              <a:rPr lang="fr-FR" sz="2000" dirty="0"/>
              <a:t> au barrage de </a:t>
            </a:r>
            <a:r>
              <a:rPr lang="fr-FR" sz="2000" dirty="0" err="1"/>
              <a:t>Lampy</a:t>
            </a:r>
            <a:r>
              <a:rPr lang="fr-FR" sz="2000" dirty="0"/>
              <a:t> ,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50611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après avoir longé la Rigole et admiré la Prise d'Eau </a:t>
            </a:r>
            <a:r>
              <a:rPr lang="fr-FR" sz="2000" dirty="0" smtClean="0"/>
              <a:t>d'</a:t>
            </a:r>
            <a:r>
              <a:rPr lang="fr-FR" sz="2000" dirty="0" err="1" smtClean="0"/>
              <a:t>Alzeau</a:t>
            </a:r>
            <a:endParaRPr lang="fr-FR" sz="2000" dirty="0"/>
          </a:p>
        </p:txBody>
      </p:sp>
      <p:pic>
        <p:nvPicPr>
          <p:cNvPr id="12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58194"/>
            <a:ext cx="4876800" cy="3886200"/>
          </a:xfr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32595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et l'ancienne maison du gardien de cette écluse si importante .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20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713"/>
            <a:ext cx="5181600" cy="3885161"/>
          </a:xfrm>
        </p:spPr>
      </p:pic>
    </p:spTree>
    <p:extLst>
      <p:ext uri="{BB962C8B-B14F-4D97-AF65-F5344CB8AC3E}">
        <p14:creationId xmlns:p14="http://schemas.microsoft.com/office/powerpoint/2010/main" val="197472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autres partent du </a:t>
            </a:r>
            <a:r>
              <a:rPr lang="fr-FR" sz="2000" dirty="0" err="1"/>
              <a:t>Plo</a:t>
            </a:r>
            <a:r>
              <a:rPr lang="fr-FR" sz="2000" dirty="0"/>
              <a:t> du Four plus en aval .Nous nous retrouvons après avoir tous suivi les berges de la Rigole , encore une fois admiratifs de cet ouvrage qui défie le temps et alimente le Lac de St Ferréol avec les eaux de la Montagne Noire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79106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Balade facile et agréable malgré le temps maussade , sous la cathédrale des arbres et toutes les nuances de vert de la végétation  Nous pique-niquons au barrage de </a:t>
            </a:r>
            <a:r>
              <a:rPr lang="fr-FR" sz="2000" dirty="0" err="1"/>
              <a:t>Lampy</a:t>
            </a:r>
            <a:r>
              <a:rPr lang="fr-FR" sz="2000" dirty="0"/>
              <a:t> un peu frigorifiés ,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9650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pour reprendre notre cheminement le long de La Rigole , une groupe avec Robert , l'autre avec </a:t>
            </a:r>
            <a:r>
              <a:rPr lang="fr-FR" sz="2000" dirty="0" smtClean="0"/>
              <a:t>Christian </a:t>
            </a:r>
            <a:r>
              <a:rPr lang="fr-FR" sz="2000" dirty="0"/>
              <a:t>et Catherine .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3493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Nous nous rejoignons au-dessus du village de </a:t>
            </a:r>
            <a:r>
              <a:rPr lang="fr-FR" sz="2000" dirty="0" err="1"/>
              <a:t>Cammazes</a:t>
            </a:r>
            <a:r>
              <a:rPr lang="fr-FR" sz="2000" dirty="0"/>
              <a:t> , et nous découvrons La Voûte de Vauban , qui a parachevé l'</a:t>
            </a:r>
            <a:r>
              <a:rPr lang="fr-FR" sz="2000" dirty="0" err="1"/>
              <a:t>oeuvre</a:t>
            </a:r>
            <a:r>
              <a:rPr lang="fr-FR" sz="2000" dirty="0"/>
              <a:t> de Riquet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7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8" y="1825625"/>
            <a:ext cx="3262463" cy="4351338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34712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 soir dernier apéro et repas apparemment amélioré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679365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-</a:t>
            </a:r>
            <a:r>
              <a:rPr lang="fr-FR" sz="2400" b="1" dirty="0"/>
              <a:t>Dernière journée 5 Mai :</a:t>
            </a:r>
            <a:br>
              <a:rPr lang="fr-FR" sz="2400" b="1" dirty="0"/>
            </a:br>
            <a:r>
              <a:rPr lang="fr-FR" sz="2000" dirty="0"/>
              <a:t> </a:t>
            </a:r>
            <a:br>
              <a:rPr lang="fr-FR" sz="2000" dirty="0"/>
            </a:br>
            <a:r>
              <a:rPr lang="fr-FR" sz="2000" dirty="0"/>
              <a:t>   La dernière demi-journée est consacrée à la visite libre de </a:t>
            </a:r>
            <a:r>
              <a:rPr lang="fr-FR" sz="2000" dirty="0" err="1"/>
              <a:t>Carcassone</a:t>
            </a:r>
            <a:r>
              <a:rPr lang="fr-FR" sz="2000" dirty="0"/>
              <a:t> .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8194"/>
            <a:ext cx="4876800" cy="3886200"/>
          </a:xfrm>
        </p:spPr>
      </p:pic>
    </p:spTree>
    <p:extLst>
      <p:ext uri="{BB962C8B-B14F-4D97-AF65-F5344CB8AC3E}">
        <p14:creationId xmlns:p14="http://schemas.microsoft.com/office/powerpoint/2010/main" val="208655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Arrêt attendu pour le petit-déjeuner à l'aire de Toulouse-Sud où la confiture de roses de Catherine a  comblé notre gourmandise.</a:t>
            </a:r>
            <a:br>
              <a:rPr lang="fr-FR" sz="2000" dirty="0"/>
            </a:br>
            <a:r>
              <a:rPr lang="fr-FR" sz="2000" dirty="0"/>
              <a:t>Faute de temps nous ne partons pas d'</a:t>
            </a:r>
            <a:r>
              <a:rPr lang="fr-FR" sz="2000" dirty="0" err="1"/>
              <a:t>Avignonet</a:t>
            </a:r>
            <a:r>
              <a:rPr lang="fr-FR" sz="2000" dirty="0"/>
              <a:t> comme prévu mais le car nous dépose au pied de la butte de </a:t>
            </a:r>
            <a:r>
              <a:rPr lang="fr-FR" sz="2000" dirty="0" smtClean="0"/>
              <a:t>Montferrand</a:t>
            </a:r>
            <a:endParaRPr lang="fr-FR" dirty="0"/>
          </a:p>
        </p:txBody>
      </p:sp>
      <p:pic>
        <p:nvPicPr>
          <p:cNvPr id="10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458"/>
            <a:ext cx="5181600" cy="3886199"/>
          </a:xfr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64" y="1884457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10553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Auparavant nous nous arrêtons au pied de la butte du village de Montréal et nous gagnons , un peu laborieusement pour certains en cet fin de voyage, le village avec le panorama dégagé des champs de vignes , de colza ou de salades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85592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800" dirty="0"/>
              <a:t>Arrivés à </a:t>
            </a:r>
            <a:r>
              <a:rPr lang="fr-FR" sz="1800" dirty="0" smtClean="0"/>
              <a:t>Carcassonne </a:t>
            </a:r>
            <a:r>
              <a:rPr lang="fr-FR" sz="1800" dirty="0"/>
              <a:t>, chacun a pu choisir son rythme de découverte , celle du château comtal ,avant ou après le repas à la recherche du «  vrai » cassoulet , celle des rues animées avec  emplettes pour d'autres . La visite du château permet un dépaysement total à travers le temps depuis  l'époque gallo-romaine grâce à l'exposition de nombreux objets , et à la contemplation des différentes structures de bois des coursives ou de pierre des différents  remparts .L'installation contemporaine et temporaire des « Concentriques Excentriques «  , bandes jaunes fluo qui courent sur le front ouest du château , diversement appréciées , illuminent pourtant les pierres grises ancestrales .</a:t>
            </a:r>
            <a:br>
              <a:rPr lang="fr-FR" sz="1800" dirty="0"/>
            </a:br>
            <a:endParaRPr lang="fr-FR" sz="1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37776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Après la photo de groupe devant l'entrée du château et sous l'</a:t>
            </a:r>
            <a:r>
              <a:rPr lang="fr-FR" sz="2000" dirty="0" err="1"/>
              <a:t>oeil</a:t>
            </a:r>
            <a:r>
              <a:rPr lang="fr-FR" sz="2000" dirty="0"/>
              <a:t> bienveillant de Dame </a:t>
            </a:r>
            <a:r>
              <a:rPr lang="fr-FR" sz="2000" dirty="0" err="1"/>
              <a:t>Carcas</a:t>
            </a:r>
            <a:r>
              <a:rPr lang="fr-FR" sz="2000" dirty="0"/>
              <a:t> , nous avons pris le chemin du retour tout en respectant le rituel du goûter sur une aire de l'autoroute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1898"/>
            <a:ext cx="5181600" cy="395879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06996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2000" dirty="0"/>
              <a:t>occasion de remercier Jean ,le chauffeur , pour sa gentillesse et sa disponibilité .</a:t>
            </a:r>
            <a:br>
              <a:rPr lang="fr-FR" sz="2000" dirty="0"/>
            </a:br>
            <a:r>
              <a:rPr lang="fr-FR" sz="2000" dirty="0"/>
              <a:t> Arrivés à </a:t>
            </a:r>
            <a:r>
              <a:rPr lang="fr-FR" sz="2000" dirty="0" err="1"/>
              <a:t>Meilhan</a:t>
            </a:r>
            <a:r>
              <a:rPr lang="fr-FR" sz="2000" dirty="0"/>
              <a:t> en fin d'après-midi , nous sommes un peu </a:t>
            </a:r>
            <a:r>
              <a:rPr lang="fr-FR" sz="2000" dirty="0" smtClean="0"/>
              <a:t>fourbus</a:t>
            </a:r>
            <a:br>
              <a:rPr lang="fr-FR" sz="2000" dirty="0" smtClean="0"/>
            </a:br>
            <a:r>
              <a:rPr lang="fr-FR" sz="2200" b="1" dirty="0" smtClean="0"/>
              <a:t>mais contents et reconnaissants à Christian </a:t>
            </a:r>
            <a:r>
              <a:rPr lang="fr-FR" sz="2200" b="1" dirty="0"/>
              <a:t>et Catherine pour cette sortie ,  encore une fois impeccablement </a:t>
            </a:r>
            <a:r>
              <a:rPr lang="fr-FR" sz="2200" b="1" dirty="0" smtClean="0"/>
              <a:t>organisée.</a:t>
            </a:r>
            <a:br>
              <a:rPr lang="fr-FR" sz="2200" b="1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80364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b="1" dirty="0"/>
              <a:t>Un merci à José , Jean , Yves pour leurs photos , à Marie Christine auteur du texte et de ses photos</a:t>
            </a:r>
          </a:p>
        </p:txBody>
      </p:sp>
    </p:spTree>
    <p:extLst>
      <p:ext uri="{BB962C8B-B14F-4D97-AF65-F5344CB8AC3E}">
        <p14:creationId xmlns:p14="http://schemas.microsoft.com/office/powerpoint/2010/main" val="2047223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. </a:t>
            </a:r>
            <a:r>
              <a:rPr lang="fr-FR" sz="2000" dirty="0"/>
              <a:t>Certains grimpent jusqu'au village pour découvrir la plaine avec les Pyrénées en toile de fond et surtout le phare de « l'aéropostale » construit en 1927 pour la première ligne Toulouse-Dakar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713"/>
            <a:ext cx="5181600" cy="3885161"/>
          </a:xfrm>
        </p:spPr>
      </p:pic>
      <p:pic>
        <p:nvPicPr>
          <p:cNvPr id="7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2170" y="1669872"/>
            <a:ext cx="3885161" cy="4662840"/>
          </a:xfrm>
        </p:spPr>
      </p:pic>
    </p:spTree>
    <p:extLst>
      <p:ext uri="{BB962C8B-B14F-4D97-AF65-F5344CB8AC3E}">
        <p14:creationId xmlns:p14="http://schemas.microsoft.com/office/powerpoint/2010/main" val="67199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Tout le monde se retrouve au Seuil de Naurouze après avoir longé le canal et les différents ouvrages de Riquet : L'Ecluse de l'Océan ,le Bief du Partage des </a:t>
            </a:r>
            <a:r>
              <a:rPr lang="fr-FR" sz="2000" dirty="0" smtClean="0"/>
              <a:t>Eaux</a:t>
            </a:r>
            <a:endParaRPr lang="fr-FR" sz="2000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20" name="Espace réservé du contenu 1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6279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 </a:t>
            </a:r>
            <a:r>
              <a:rPr lang="fr-FR" sz="2000" dirty="0"/>
              <a:t>l'</a:t>
            </a:r>
            <a:r>
              <a:rPr lang="fr-FR" sz="2000" dirty="0" err="1"/>
              <a:t>Epanchoir</a:t>
            </a:r>
            <a:r>
              <a:rPr lang="fr-FR" sz="2000" dirty="0"/>
              <a:t>  et le Bassin </a:t>
            </a:r>
            <a:r>
              <a:rPr lang="fr-FR" sz="2000" dirty="0" err="1"/>
              <a:t>Ortogonal</a:t>
            </a:r>
            <a:r>
              <a:rPr lang="fr-FR" sz="2000" dirty="0"/>
              <a:t> où se pèchent d'énormes carpes </a:t>
            </a:r>
          </a:p>
        </p:txBody>
      </p:sp>
      <p:pic>
        <p:nvPicPr>
          <p:cNvPr id="20" name="Espace réservé du contenu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7"/>
          </a:xfrm>
        </p:spPr>
      </p:pic>
      <p:pic>
        <p:nvPicPr>
          <p:cNvPr id="19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7"/>
          </a:xfrm>
        </p:spPr>
      </p:pic>
    </p:spTree>
    <p:extLst>
      <p:ext uri="{BB962C8B-B14F-4D97-AF65-F5344CB8AC3E}">
        <p14:creationId xmlns:p14="http://schemas.microsoft.com/office/powerpoint/2010/main" val="315768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Pique-nique ensuite face à la butte de l'Obélisque érigé en hommage à Riquet qui domine toute la contrée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8988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L'après-midi tout le monde suit la Rigole de la Plaine , les uns partant de St </a:t>
            </a:r>
            <a:r>
              <a:rPr lang="fr-FR" sz="2000" dirty="0" err="1"/>
              <a:t>Paulet</a:t>
            </a:r>
            <a:r>
              <a:rPr lang="fr-FR" sz="2000" dirty="0"/>
              <a:t> , les autres du Lac de </a:t>
            </a:r>
            <a:r>
              <a:rPr lang="fr-FR" sz="2000" dirty="0" err="1"/>
              <a:t>Lenclas</a:t>
            </a:r>
            <a:r>
              <a:rPr lang="fr-FR" sz="2000" dirty="0"/>
              <a:t> </a:t>
            </a:r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2" y="1825625"/>
            <a:ext cx="5382768" cy="4351338"/>
          </a:xfrm>
        </p:spPr>
      </p:pic>
      <p:pic>
        <p:nvPicPr>
          <p:cNvPr id="13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9" y="1825625"/>
            <a:ext cx="4890101" cy="4351338"/>
          </a:xfrm>
        </p:spPr>
      </p:pic>
    </p:spTree>
    <p:extLst>
      <p:ext uri="{BB962C8B-B14F-4D97-AF65-F5344CB8AC3E}">
        <p14:creationId xmlns:p14="http://schemas.microsoft.com/office/powerpoint/2010/main" val="128128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vers les </a:t>
            </a:r>
            <a:r>
              <a:rPr lang="fr-FR" sz="2000" dirty="0" err="1"/>
              <a:t>Thoumazes</a:t>
            </a:r>
            <a:r>
              <a:rPr lang="fr-FR" sz="2000" dirty="0"/>
              <a:t> pour reprendre le car qui nous conduit au Camping d'En </a:t>
            </a:r>
            <a:r>
              <a:rPr lang="fr-FR" sz="2000" dirty="0" err="1"/>
              <a:t>Salvan</a:t>
            </a:r>
            <a:r>
              <a:rPr lang="fr-FR" sz="2000" dirty="0"/>
              <a:t> où nous dînerons et dormirons trois nuit .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6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713"/>
            <a:ext cx="5181600" cy="3885161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028105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686</Words>
  <Application>Microsoft Office PowerPoint</Application>
  <PresentationFormat>Grand écran</PresentationFormat>
  <Paragraphs>34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Sortie au Canal du Midi du 2Mai 2018 au 5Mai 2018 </vt:lpstr>
      <vt:lpstr>Première journée le 3 Mai :    Le car a quitté Meilhan-sur-Garonne à sept heures avec 47 « Baladurs » et « Baladoux » , en      direction du Canal du Midi œuvre de Pierre Paul Riquet classée au Patrimoine Mondial de L'Unesco., L'architecte de Louis XIV mourra avant l'achèvement de la construction . </vt:lpstr>
      <vt:lpstr>Arrêt attendu pour le petit-déjeuner à l'aire de Toulouse-Sud où la confiture de roses de Catherine a  comblé notre gourmandise. Faute de temps nous ne partons pas d'Avignonet comme prévu mais le car nous dépose au pied de la butte de Montferrand</vt:lpstr>
      <vt:lpstr>. Certains grimpent jusqu'au village pour découvrir la plaine avec les Pyrénées en toile de fond et surtout le phare de « l'aéropostale » construit en 1927 pour la première ligne Toulouse-Dakar . </vt:lpstr>
      <vt:lpstr>Tout le monde se retrouve au Seuil de Naurouze après avoir longé le canal et les différents ouvrages de Riquet : L'Ecluse de l'Océan ,le Bief du Partage des Eaux</vt:lpstr>
      <vt:lpstr> l'Epanchoir  et le Bassin Ortogonal où se pèchent d'énormes carpes </vt:lpstr>
      <vt:lpstr>Pique-nique ensuite face à la butte de l'Obélisque érigé en hommage à Riquet qui domine toute la contrée . </vt:lpstr>
      <vt:lpstr>L'après-midi tout le monde suit la Rigole de la Plaine , les uns partant de St Paulet , les autres du Lac de Lenclas </vt:lpstr>
      <vt:lpstr>vers les Thoumazes pour reprendre le car qui nous conduit au Camping d'En Salvan où nous dînerons et dormirons trois nuit . </vt:lpstr>
      <vt:lpstr>- Deuxième journée le 3 Mai :    Après le petit-déjeuner pris en commun , départ du camping à pied sans le beau temps de la veille en direction du barrage de St Ferréol</vt:lpstr>
      <vt:lpstr>véritable prouesse technique de 67 hectares encadré de collines boisées et aménagé pour le tourisme. Nous contournons le lac et poursuivons jusqu'à Revel,</vt:lpstr>
      <vt:lpstr>ancienne bastide avec sa place centrale où se dresse une splendide halle au toit de tuiles , à la charpente magnifique et au beffroi octogonal. </vt:lpstr>
      <vt:lpstr>Chacun a un grand moment pour découvrir la ville avant le pique-nique que certains prennent sous la halle tandis que d'autres s'échelonnent le long de la rue qui mène au car . </vt:lpstr>
      <vt:lpstr>L'après-midi le car nous conduit à Sorèze </vt:lpstr>
      <vt:lpstr>Les uns grimpent jusqu'au Belvédère qui surplombe la ville et la plaine</vt:lpstr>
      <vt:lpstr>et après avoir longé les clôtures de l'ancien site minier datant du Moyen-Age </vt:lpstr>
      <vt:lpstr>poursuivent jusqu'à l'Oppidum gallo-romain  de Berniquaut dont restent encore des traces de murailles , et profitent d'une vue à 180 degrés sur la plaine environnante</vt:lpstr>
      <vt:lpstr>Pendant ce temps  ceux qui sont restés à Sorèze visitent la ville et ses monuments , notamment l'ancienne Abbaye-Ecole et son musée de magnifiques  tapisseries  .  </vt:lpstr>
      <vt:lpstr>Le soir , surprise de trouver du feu dans la salle de restaurant qu' un apéritif va encore réchauffer avant le repas . </vt:lpstr>
      <vt:lpstr>Troisième journée le 4 Mai :     La journée va être consacrée à la Rigole de la Montage . Après une trajet de plus d'une heure  nous  traversons le village de Saissac avec la vue sur son magnifique château .</vt:lpstr>
      <vt:lpstr>Un groupe part de Lacombe pour le Lampiot au barrage de Lampy , </vt:lpstr>
      <vt:lpstr>après avoir longé la Rigole et admiré la Prise d'Eau d'Alzeau</vt:lpstr>
      <vt:lpstr>et l'ancienne maison du gardien de cette écluse si importante .</vt:lpstr>
      <vt:lpstr>Les autres partent du Plo du Four plus en aval .Nous nous retrouvons après avoir tous suivi les berges de la Rigole , encore une fois admiratifs de cet ouvrage qui défie le temps et alimente le Lac de St Ferréol avec les eaux de la Montagne Noire</vt:lpstr>
      <vt:lpstr>Balade facile et agréable malgré le temps maussade , sous la cathédrale des arbres et toutes les nuances de vert de la végétation  Nous pique-niquons au barrage de Lampy un peu frigorifiés , </vt:lpstr>
      <vt:lpstr>pour reprendre notre cheminement le long de La Rigole , une groupe avec Robert , l'autre avec Christian et Catherine . </vt:lpstr>
      <vt:lpstr>Nous nous rejoignons au-dessus du village de Cammazes , et nous découvrons La Voûte de Vauban , qui a parachevé l'oeuvre de Riquet . </vt:lpstr>
      <vt:lpstr>Le soir dernier apéro et repas apparemment amélioré . </vt:lpstr>
      <vt:lpstr>-Dernière journée 5 Mai :      La dernière demi-journée est consacrée à la visite libre de Carcassone . </vt:lpstr>
      <vt:lpstr>Auparavant nous nous arrêtons au pied de la butte du village de Montréal et nous gagnons , un peu laborieusement pour certains en cet fin de voyage, le village avec le panorama dégagé des champs de vignes , de colza ou de salades . </vt:lpstr>
      <vt:lpstr>Arrivés à Carcassonne , chacun a pu choisir son rythme de découverte , celle du château comtal ,avant ou après le repas à la recherche du «  vrai » cassoulet , celle des rues animées avec  emplettes pour d'autres . La visite du château permet un dépaysement total à travers le temps depuis  l'époque gallo-romaine grâce à l'exposition de nombreux objets , et à la contemplation des différentes structures de bois des coursives ou de pierre des différents  remparts .L'installation contemporaine et temporaire des « Concentriques Excentriques «  , bandes jaunes fluo qui courent sur le front ouest du château , diversement appréciées , illuminent pourtant les pierres grises ancestrales . </vt:lpstr>
      <vt:lpstr>Après la photo de groupe devant l'entrée du château et sous l'oeil bienveillant de Dame Carcas , nous avons pris le chemin du retour tout en respectant le rituel du goûter sur une aire de l'autoroute </vt:lpstr>
      <vt:lpstr>occasion de remercier Jean ,le chauffeur , pour sa gentillesse et sa disponibilité .  Arrivés à Meilhan en fin d'après-midi , nous sommes un peu fourbus mais contents et reconnaissants à Christian et Catherine pour cette sortie ,  encore une fois impeccablement organisée.  </vt:lpstr>
      <vt:lpstr>Un merci à José , Jean , Yves pour leurs photos , à Marie Christine auteur du texte et de ses photos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Sortie au Canal du Midi du 2Mai 2018 au 5Mai 2018</dc:title>
  <dc:creator>robert.divita@sfr.fr</dc:creator>
  <cp:lastModifiedBy>robert.divita@sfr.fr</cp:lastModifiedBy>
  <cp:revision>36</cp:revision>
  <dcterms:created xsi:type="dcterms:W3CDTF">2018-05-26T13:37:53Z</dcterms:created>
  <dcterms:modified xsi:type="dcterms:W3CDTF">2018-06-01T07:23:30Z</dcterms:modified>
</cp:coreProperties>
</file>